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g/+8Z3TG91GxpduRiNpn2II10X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italic.fntdata"/><Relationship Id="rId16" Type="http://schemas.openxmlformats.org/officeDocument/2006/relationships/slide" Target="slides/slide12.xml"/><Relationship Id="rId38" Type="http://schemas.openxmlformats.org/officeDocument/2006/relationships/font" Target="fonts/Robo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b56a9861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5b56a986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295e5ee2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Transition slide to ML (no text)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Abstract figure to represent ML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ML is a blackbox 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Statistical analysis tool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Computer vision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Look for better image</a:t>
            </a:r>
            <a:endParaRPr/>
          </a:p>
        </p:txBody>
      </p:sp>
      <p:sp>
        <p:nvSpPr>
          <p:cNvPr id="185" name="Google Shape;185;g27295e5ee2b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0e6f4877c_1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e0e6f4877c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0e6f4877c_1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e0e6f4877c_1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b56a98614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5b56a9861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Loops image (is at 5 kb and is 55 by 55)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Break Image (same style as loop image)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Minimize differences in image - Done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b56a98614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5b56a9861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TF can output a small visualization of the model - Not working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Keep only relevant functions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Describe the functions that are kept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dropout layer image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Remove preprocessing from layers section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Dense layer - hidden layer, turns the input into something the output layer can take in.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Feature generator, detector, and extractor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Generic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The more dense layers, the more complex the function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Slightly more complex than edge detector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Better image more specific to the model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2c1b2be1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72c1b2be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TF can output a small visualization of the model - Not working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Keep only relevant functions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Describe the functions that are kept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dropout layer image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Remove preprocessing from layers section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Dense layer - hidden layer, turns the input into something the output layer can take in.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Feature generator, detector, and extractor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Generic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The more dense layers, the more complex the function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Slightly more complex than edge detector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Better image more specific to the model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2c1b2be17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72c1b2be1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TF can output a small visualization of the model - Not working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Keep only relevant functions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Describe the functions that are kept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dropout layer image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Remove preprocessing from layers section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Dense layer - hidden layer, turns the input into something the output layer can take in.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Feature generator, detector, and extractor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Generic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The more dense layers, the more complex the function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Slightly more complex than edge detector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Better image more specific to the model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2c1b2be17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72c1b2be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TF can output a small visualization of the model - Not working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Keep only relevant functions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Describe the functions that are kept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dropout layer image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Remove preprocessing from layers section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Dense layer - hidden layer, turns the input into something the output layer can take in.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Feature generator, detector, and extractor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Generic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The more dense layers, the more complex the function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Slightly more complex than edge detector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Better image more specific to the model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2c1b2be17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72c1b2be1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cd13769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Discuss advantages of normalizing manually rather than having the model do 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Merge Normalization visualization with this slide - Done</a:t>
            </a:r>
            <a:endParaRPr/>
          </a:p>
        </p:txBody>
      </p:sp>
      <p:sp>
        <p:nvSpPr>
          <p:cNvPr id="344" name="Google Shape;344;g15cd1376912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2c1b2be17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72c1b2be1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Add ROC Curve - Done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0e6f4877c_1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e0e6f4877c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22c75221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e22c7522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22c75221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e22c7522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23161c23a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e23161c2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e23161c23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e23161c2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e0e6f4877c_1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e0e6f4877c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c0a9a71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15c0a9a718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0e6f4877c_1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e0e6f4877c_1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e0e6f4877c_1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e0e6f4877c_1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0e6f4877c_1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e0e6f4877c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c0a9a71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15c0a9a718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c0a9a71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Under the assumption that the mutation is random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Highlight sequence of relevance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Show some base which is accidentally the same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Same for A, D, B, E different in C, F - Done</a:t>
            </a:r>
            <a:endParaRPr/>
          </a:p>
        </p:txBody>
      </p:sp>
      <p:sp>
        <p:nvSpPr>
          <p:cNvPr id="112" name="Google Shape;112;g15c0a9a718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b56a98614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5b56a9861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Much larger variation space than DNA Bases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Some areas might be more prone to breaking than others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Under the assumption that the break is random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Less text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¼ vs ⅓ billion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Break into two slides - Use rearrangements as phylogenetic characters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Good visual language to represent data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d4161d09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5d4161d09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Show typical characters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b56a98614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5b56a9861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Transition slide to ML (no text)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Abstract figure to represent ML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ML is a blackbox 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Statistical analysis tool -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Computer vision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Look for better image</a:t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1" Type="http://schemas.openxmlformats.org/officeDocument/2006/relationships/image" Target="../media/image27.png"/><Relationship Id="rId10" Type="http://schemas.openxmlformats.org/officeDocument/2006/relationships/image" Target="../media/image28.png"/><Relationship Id="rId9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b56a98614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85" name="Google Shape;85;g15b56a98614_1_0"/>
          <p:cNvSpPr txBox="1"/>
          <p:nvPr>
            <p:ph idx="1" type="body"/>
          </p:nvPr>
        </p:nvSpPr>
        <p:spPr>
          <a:xfrm>
            <a:off x="5606525" y="2202175"/>
            <a:ext cx="61134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 just graduated high school last Wednesday!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 have been interning at the Aiden Lab since 9th grade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 am really interested in math and computer science, especially machine learning.</a:t>
            </a:r>
            <a:endParaRPr/>
          </a:p>
        </p:txBody>
      </p:sp>
      <p:pic>
        <p:nvPicPr>
          <p:cNvPr id="86" name="Google Shape;86;g15b56a9861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00" y="2389274"/>
            <a:ext cx="5070625" cy="42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5b56a98614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5550" y="1690825"/>
            <a:ext cx="2971327" cy="396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5b56a98614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8312" y="1646387"/>
            <a:ext cx="3145804" cy="40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295e5ee2b_1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So, how do we automate this?</a:t>
            </a:r>
            <a:endParaRPr/>
          </a:p>
        </p:txBody>
      </p:sp>
      <p:sp>
        <p:nvSpPr>
          <p:cNvPr id="188" name="Google Shape;188;g27295e5ee2b_1_30"/>
          <p:cNvSpPr txBox="1"/>
          <p:nvPr/>
        </p:nvSpPr>
        <p:spPr>
          <a:xfrm>
            <a:off x="919650" y="2474925"/>
            <a:ext cx="5090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Breaks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Fusions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character matrix and reconstruct phylogeny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2"/>
                </a:ext>
              </a:extLs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7295e5ee2b_1_30"/>
          <p:cNvPicPr preferRelativeResize="0"/>
          <p:nvPr/>
        </p:nvPicPr>
        <p:blipFill rotWithShape="1">
          <a:blip r:embed="rId3">
            <a:alphaModFix/>
          </a:blip>
          <a:srcRect b="9581" l="2475" r="54984" t="15500"/>
          <a:stretch/>
        </p:blipFill>
        <p:spPr>
          <a:xfrm>
            <a:off x="6771375" y="1790775"/>
            <a:ext cx="4471349" cy="43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7295e5ee2b_1_30"/>
          <p:cNvSpPr/>
          <p:nvPr/>
        </p:nvSpPr>
        <p:spPr>
          <a:xfrm>
            <a:off x="7409909" y="2196298"/>
            <a:ext cx="130500" cy="11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7295e5ee2b_1_30"/>
          <p:cNvSpPr/>
          <p:nvPr/>
        </p:nvSpPr>
        <p:spPr>
          <a:xfrm>
            <a:off x="9217523" y="2062797"/>
            <a:ext cx="243300" cy="248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7295e5ee2b_1_30"/>
          <p:cNvSpPr/>
          <p:nvPr/>
        </p:nvSpPr>
        <p:spPr>
          <a:xfrm>
            <a:off x="7189047" y="2161272"/>
            <a:ext cx="90300" cy="1149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7295e5ee2b_1_30"/>
          <p:cNvSpPr/>
          <p:nvPr/>
        </p:nvSpPr>
        <p:spPr>
          <a:xfrm>
            <a:off x="7369805" y="2360022"/>
            <a:ext cx="130500" cy="1149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7295e5ee2b_1_30"/>
          <p:cNvSpPr/>
          <p:nvPr/>
        </p:nvSpPr>
        <p:spPr>
          <a:xfrm>
            <a:off x="624827" y="5390952"/>
            <a:ext cx="951000" cy="61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There are other ways one could solve the fusion, but one formulation has an advantage</a:t>
            </a:r>
            <a:endParaRPr/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 b="69016" l="5082" r="88650" t="19781"/>
          <a:stretch/>
        </p:blipFill>
        <p:spPr>
          <a:xfrm>
            <a:off x="2775750" y="2822400"/>
            <a:ext cx="2945750" cy="2961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1" name="Google Shape;201;p9"/>
          <p:cNvCxnSpPr/>
          <p:nvPr/>
        </p:nvCxnSpPr>
        <p:spPr>
          <a:xfrm flipH="1" rot="10800000">
            <a:off x="3451742" y="3435038"/>
            <a:ext cx="2763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9"/>
          <p:cNvCxnSpPr/>
          <p:nvPr/>
        </p:nvCxnSpPr>
        <p:spPr>
          <a:xfrm flipH="1" rot="10800000">
            <a:off x="4370699" y="4353997"/>
            <a:ext cx="2763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9"/>
          <p:cNvSpPr/>
          <p:nvPr/>
        </p:nvSpPr>
        <p:spPr>
          <a:xfrm>
            <a:off x="3589823" y="3631182"/>
            <a:ext cx="400200" cy="4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4494219" y="4535489"/>
            <a:ext cx="400200" cy="4002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4465163" y="3631182"/>
            <a:ext cx="400200" cy="400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3589823" y="4506413"/>
            <a:ext cx="400200" cy="4002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2358375" y="2297675"/>
            <a:ext cx="44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   a  b		    c  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4">
            <a:alphaModFix/>
          </a:blip>
          <a:srcRect b="10353" l="21842" r="20034" t="12384"/>
          <a:stretch/>
        </p:blipFill>
        <p:spPr>
          <a:xfrm>
            <a:off x="7876282" y="3367488"/>
            <a:ext cx="1813680" cy="18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5">
            <a:alphaModFix/>
          </a:blip>
          <a:srcRect b="10357" l="22799" r="18812" t="12636"/>
          <a:stretch/>
        </p:blipFill>
        <p:spPr>
          <a:xfrm>
            <a:off x="7862275" y="3356300"/>
            <a:ext cx="1813675" cy="1794137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9"/>
          <p:cNvSpPr/>
          <p:nvPr/>
        </p:nvSpPr>
        <p:spPr>
          <a:xfrm>
            <a:off x="8780925" y="4265000"/>
            <a:ext cx="908700" cy="9087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7872225" y="3356300"/>
            <a:ext cx="908700" cy="908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8780925" y="3356300"/>
            <a:ext cx="908700" cy="908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7872225" y="4265000"/>
            <a:ext cx="908700" cy="908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 txBox="1"/>
          <p:nvPr/>
        </p:nvSpPr>
        <p:spPr>
          <a:xfrm>
            <a:off x="6759250" y="2869575"/>
            <a:ext cx="44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   b	  	a c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	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 rot="10800000">
            <a:off x="4268700" y="4280950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 rot="10800000">
            <a:off x="4216513" y="3376538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3349750" y="3376550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/>
          <p:nvPr/>
        </p:nvSpPr>
        <p:spPr>
          <a:xfrm rot="10800000">
            <a:off x="3349750" y="4280950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8542975" y="4031375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/>
          <p:nvPr/>
        </p:nvSpPr>
        <p:spPr>
          <a:xfrm rot="5400000">
            <a:off x="8542963" y="4031363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 rot="-5400000">
            <a:off x="8542975" y="4031375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 rot="10800000">
            <a:off x="8542975" y="4031375"/>
            <a:ext cx="480300" cy="480300"/>
          </a:xfrm>
          <a:prstGeom prst="pie">
            <a:avLst>
              <a:gd fmla="val 10793633" name="adj1"/>
              <a:gd fmla="val 1620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Two birds with one classifier</a:t>
            </a:r>
            <a:endParaRPr/>
          </a:p>
        </p:txBody>
      </p:sp>
      <p:sp>
        <p:nvSpPr>
          <p:cNvPr id="228" name="Google Shape;228;p5"/>
          <p:cNvSpPr txBox="1"/>
          <p:nvPr>
            <p:ph idx="1" type="body"/>
          </p:nvPr>
        </p:nvSpPr>
        <p:spPr>
          <a:xfrm>
            <a:off x="838200" y="1825625"/>
            <a:ext cx="688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Fusion = ! Break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Part I: Detect breaks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Part II: Detect fusions that result from those breaks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Since a break is just a lack of a fusion, the same model can detect breaks and fusions. </a:t>
            </a:r>
            <a:endParaRPr/>
          </a:p>
        </p:txBody>
      </p:sp>
      <p:pic>
        <p:nvPicPr>
          <p:cNvPr id="229" name="Google Shape;229;p5"/>
          <p:cNvPicPr preferRelativeResize="0"/>
          <p:nvPr/>
        </p:nvPicPr>
        <p:blipFill rotWithShape="1">
          <a:blip r:embed="rId3">
            <a:alphaModFix/>
          </a:blip>
          <a:srcRect b="5555" l="0" r="0" t="5554"/>
          <a:stretch/>
        </p:blipFill>
        <p:spPr>
          <a:xfrm>
            <a:off x="7528025" y="3351950"/>
            <a:ext cx="4523912" cy="30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8025" y="64956"/>
            <a:ext cx="4523900" cy="30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"/>
          <p:cNvPicPr preferRelativeResize="0"/>
          <p:nvPr/>
        </p:nvPicPr>
        <p:blipFill rotWithShape="1">
          <a:blip r:embed="rId5">
            <a:alphaModFix/>
          </a:blip>
          <a:srcRect b="0" l="8902" r="8893" t="0"/>
          <a:stretch/>
        </p:blipFill>
        <p:spPr>
          <a:xfrm>
            <a:off x="8059100" y="193475"/>
            <a:ext cx="3461750" cy="31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0e6f4877c_1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Infinite number of birds with one c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la</a:t>
            </a:r>
            <a:r>
              <a:rPr lang="en-US"/>
              <a:t>ssifier</a:t>
            </a:r>
            <a:endParaRPr/>
          </a:p>
        </p:txBody>
      </p:sp>
      <p:pic>
        <p:nvPicPr>
          <p:cNvPr id="237" name="Google Shape;237;g2e0e6f4877c_1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3800" y="1521050"/>
            <a:ext cx="2034026" cy="15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e0e6f4877c_1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598" y="1521050"/>
            <a:ext cx="2034026" cy="15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e0e6f4877c_1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9399" y="1521050"/>
            <a:ext cx="2034037" cy="15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e0e6f4877c_1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3800" y="3282999"/>
            <a:ext cx="2034026" cy="152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e0e6f4877c_10_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1600" y="3282999"/>
            <a:ext cx="2034026" cy="152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e0e6f4877c_10_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9400" y="3283001"/>
            <a:ext cx="2034026" cy="152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e0e6f4877c_10_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13811" y="5044951"/>
            <a:ext cx="2034013" cy="15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e0e6f4877c_10_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41602" y="5044956"/>
            <a:ext cx="2034026" cy="152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e0e6f4877c_10_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69400" y="5044950"/>
            <a:ext cx="2034026" cy="15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e0e6f4877c_10_8"/>
          <p:cNvSpPr txBox="1"/>
          <p:nvPr/>
        </p:nvSpPr>
        <p:spPr>
          <a:xfrm>
            <a:off x="3277463" y="2958525"/>
            <a:ext cx="110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 MB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e0e6f4877c_10_8"/>
          <p:cNvSpPr txBox="1"/>
          <p:nvPr/>
        </p:nvSpPr>
        <p:spPr>
          <a:xfrm>
            <a:off x="5405250" y="2958525"/>
            <a:ext cx="110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 MB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e0e6f4877c_10_8"/>
          <p:cNvSpPr txBox="1"/>
          <p:nvPr/>
        </p:nvSpPr>
        <p:spPr>
          <a:xfrm>
            <a:off x="7673125" y="2958525"/>
            <a:ext cx="110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MB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e0e6f4877c_10_8"/>
          <p:cNvSpPr txBox="1"/>
          <p:nvPr/>
        </p:nvSpPr>
        <p:spPr>
          <a:xfrm>
            <a:off x="7673125" y="4718825"/>
            <a:ext cx="110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MB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e0e6f4877c_10_8"/>
          <p:cNvSpPr txBox="1"/>
          <p:nvPr/>
        </p:nvSpPr>
        <p:spPr>
          <a:xfrm>
            <a:off x="5542638" y="4718825"/>
            <a:ext cx="110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e0e6f4877c_10_8"/>
          <p:cNvSpPr txBox="1"/>
          <p:nvPr/>
        </p:nvSpPr>
        <p:spPr>
          <a:xfrm>
            <a:off x="3412163" y="4718825"/>
            <a:ext cx="110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e0e6f4877c_10_8"/>
          <p:cNvSpPr txBox="1"/>
          <p:nvPr/>
        </p:nvSpPr>
        <p:spPr>
          <a:xfrm>
            <a:off x="3412175" y="6400700"/>
            <a:ext cx="110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MB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e0e6f4877c_10_8"/>
          <p:cNvSpPr txBox="1"/>
          <p:nvPr/>
        </p:nvSpPr>
        <p:spPr>
          <a:xfrm>
            <a:off x="5542638" y="6400700"/>
            <a:ext cx="110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MB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e0e6f4877c_10_8"/>
          <p:cNvSpPr txBox="1"/>
          <p:nvPr/>
        </p:nvSpPr>
        <p:spPr>
          <a:xfrm>
            <a:off x="7069400" y="6400700"/>
            <a:ext cx="212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Interchromosomal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0e6f4877c_1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Problem formulation slide</a:t>
            </a:r>
            <a:endParaRPr/>
          </a:p>
        </p:txBody>
      </p:sp>
      <p:sp>
        <p:nvSpPr>
          <p:cNvPr id="260" name="Google Shape;260;g2e0e6f4877c_10_13"/>
          <p:cNvSpPr txBox="1"/>
          <p:nvPr>
            <p:ph idx="1" type="body"/>
          </p:nvPr>
        </p:nvSpPr>
        <p:spPr>
          <a:xfrm>
            <a:off x="838200" y="2133400"/>
            <a:ext cx="49632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For a given contact matrix reflecting interactions within and between two genomic intervals, </a:t>
            </a:r>
            <a:r>
              <a:rPr i="1" lang="en-US"/>
              <a:t>A</a:t>
            </a:r>
            <a:r>
              <a:rPr lang="en-US"/>
              <a:t> and </a:t>
            </a:r>
            <a:r>
              <a:rPr i="1" lang="en-US"/>
              <a:t>B</a:t>
            </a:r>
            <a:r>
              <a:rPr lang="en-US"/>
              <a:t>, the model should estimate the 1D distance between </a:t>
            </a:r>
            <a:r>
              <a:rPr i="1" lang="en-US"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a₂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and</a:t>
            </a:r>
            <a:r>
              <a:rPr i="1" lang="en-US"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 b</a:t>
            </a:r>
            <a:r>
              <a:rPr i="1" lang="en-US"/>
              <a:t>₁</a:t>
            </a:r>
            <a:r>
              <a:rPr lang="en-US"/>
              <a:t>.</a:t>
            </a:r>
            <a:endParaRPr/>
          </a:p>
        </p:txBody>
      </p:sp>
      <p:pic>
        <p:nvPicPr>
          <p:cNvPr id="261" name="Google Shape;261;g2e0e6f4877c_10_13"/>
          <p:cNvPicPr preferRelativeResize="0"/>
          <p:nvPr/>
        </p:nvPicPr>
        <p:blipFill rotWithShape="1">
          <a:blip r:embed="rId3">
            <a:alphaModFix/>
          </a:blip>
          <a:srcRect b="0" l="10114" r="10122" t="0"/>
          <a:stretch/>
        </p:blipFill>
        <p:spPr>
          <a:xfrm>
            <a:off x="6083250" y="1436825"/>
            <a:ext cx="5223774" cy="49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e0e6f4877c_1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7325" y="1643750"/>
            <a:ext cx="1912450" cy="3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e0e6f4877c_1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9775" y="1622150"/>
            <a:ext cx="1912451" cy="38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e0e6f4877c_10_13"/>
          <p:cNvSpPr txBox="1"/>
          <p:nvPr/>
        </p:nvSpPr>
        <p:spPr>
          <a:xfrm>
            <a:off x="7619150" y="1075225"/>
            <a:ext cx="3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e0e6f4877c_10_13"/>
          <p:cNvSpPr txBox="1"/>
          <p:nvPr/>
        </p:nvSpPr>
        <p:spPr>
          <a:xfrm>
            <a:off x="9531600" y="1075225"/>
            <a:ext cx="3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2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e0e6f4877c_10_13"/>
          <p:cNvSpPr txBox="1"/>
          <p:nvPr/>
        </p:nvSpPr>
        <p:spPr>
          <a:xfrm>
            <a:off x="8422125" y="1388225"/>
            <a:ext cx="546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a₂</a:t>
            </a:r>
            <a:endParaRPr b="0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e0e6f4877c_10_13"/>
          <p:cNvSpPr txBox="1"/>
          <p:nvPr/>
        </p:nvSpPr>
        <p:spPr>
          <a:xfrm>
            <a:off x="6777888" y="1388225"/>
            <a:ext cx="546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a₁</a:t>
            </a:r>
            <a:endParaRPr b="0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e0e6f4877c_10_13"/>
          <p:cNvSpPr txBox="1"/>
          <p:nvPr/>
        </p:nvSpPr>
        <p:spPr>
          <a:xfrm>
            <a:off x="8769763" y="1388225"/>
            <a:ext cx="546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b₁</a:t>
            </a:r>
            <a:endParaRPr b="0" i="0" sz="16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e0e6f4877c_10_13"/>
          <p:cNvSpPr txBox="1"/>
          <p:nvPr/>
        </p:nvSpPr>
        <p:spPr>
          <a:xfrm>
            <a:off x="10319825" y="1388225"/>
            <a:ext cx="546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16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₂</a:t>
            </a:r>
            <a:endParaRPr b="0" i="0" sz="16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b56a98614_1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We are not the first ones in the lab to use ML</a:t>
            </a:r>
            <a:endParaRPr/>
          </a:p>
        </p:txBody>
      </p:sp>
      <p:pic>
        <p:nvPicPr>
          <p:cNvPr id="275" name="Google Shape;275;g15b56a98614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48690"/>
            <a:ext cx="4979700" cy="460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5b56a98614_1_24"/>
          <p:cNvPicPr preferRelativeResize="0"/>
          <p:nvPr/>
        </p:nvPicPr>
        <p:blipFill rotWithShape="1">
          <a:blip r:embed="rId4">
            <a:alphaModFix/>
          </a:blip>
          <a:srcRect b="31466" l="22470" r="65763" t="47944"/>
          <a:stretch/>
        </p:blipFill>
        <p:spPr>
          <a:xfrm>
            <a:off x="6726369" y="1848712"/>
            <a:ext cx="4627430" cy="45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b56a98614_1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Neural Network</a:t>
            </a:r>
            <a:endParaRPr/>
          </a:p>
        </p:txBody>
      </p:sp>
      <p:pic>
        <p:nvPicPr>
          <p:cNvPr id="282" name="Google Shape;282;g15b56a98614_1_34"/>
          <p:cNvPicPr preferRelativeResize="0"/>
          <p:nvPr/>
        </p:nvPicPr>
        <p:blipFill rotWithShape="1">
          <a:blip r:embed="rId3">
            <a:alphaModFix/>
          </a:blip>
          <a:srcRect b="6103" l="0" r="0" t="3463"/>
          <a:stretch/>
        </p:blipFill>
        <p:spPr>
          <a:xfrm>
            <a:off x="1194050" y="1470175"/>
            <a:ext cx="9130776" cy="5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2c1b2be17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Output Layer</a:t>
            </a:r>
            <a:endParaRPr/>
          </a:p>
        </p:txBody>
      </p:sp>
      <p:sp>
        <p:nvSpPr>
          <p:cNvPr id="288" name="Google Shape;288;g272c1b2be17_0_12"/>
          <p:cNvSpPr txBox="1"/>
          <p:nvPr/>
        </p:nvSpPr>
        <p:spPr>
          <a:xfrm>
            <a:off x="838200" y="1690825"/>
            <a:ext cx="622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the distance being within one of nine distance categories.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72c1b2be17_0_12"/>
          <p:cNvSpPr txBox="1"/>
          <p:nvPr/>
        </p:nvSpPr>
        <p:spPr>
          <a:xfrm>
            <a:off x="838200" y="3129625"/>
            <a:ext cx="4163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p₁: Bin 1: 0 to 0.25 MB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p₂: Bin 2: 0.25 to 0.5 MB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p₃: Bin 3: 0.5 to 1 MB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p₄: Bin 4: 1 to 2 MB  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p₅: Bin 5: 2 to 5 MB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p₆: Bin 6: 5 to 10 MB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p₇: Bin 7: 10 to 20 MB   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p₈: Bin 8: 20+ MB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p₉: Bin 9: Interchromosomal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72c1b2be17_0_12"/>
          <p:cNvSpPr txBox="1"/>
          <p:nvPr/>
        </p:nvSpPr>
        <p:spPr>
          <a:xfrm>
            <a:off x="3058875" y="3129625"/>
            <a:ext cx="149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72c1b2be17_0_12"/>
          <p:cNvSpPr txBox="1"/>
          <p:nvPr/>
        </p:nvSpPr>
        <p:spPr>
          <a:xfrm>
            <a:off x="4331875" y="4816225"/>
            <a:ext cx="149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72c1b2be17_0_12"/>
          <p:cNvSpPr txBox="1"/>
          <p:nvPr/>
        </p:nvSpPr>
        <p:spPr>
          <a:xfrm>
            <a:off x="5594675" y="3129625"/>
            <a:ext cx="14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272c1b2be17_0_12"/>
          <p:cNvPicPr preferRelativeResize="0"/>
          <p:nvPr/>
        </p:nvPicPr>
        <p:blipFill rotWithShape="1">
          <a:blip r:embed="rId3">
            <a:alphaModFix/>
          </a:blip>
          <a:srcRect b="0" l="10114" r="10122" t="0"/>
          <a:stretch/>
        </p:blipFill>
        <p:spPr>
          <a:xfrm>
            <a:off x="6720462" y="1510475"/>
            <a:ext cx="3676950" cy="34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72c1b2be17_0_12"/>
          <p:cNvSpPr txBox="1"/>
          <p:nvPr/>
        </p:nvSpPr>
        <p:spPr>
          <a:xfrm>
            <a:off x="12560200" y="1784000"/>
            <a:ext cx="62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72c1b2be17_0_12"/>
          <p:cNvSpPr txBox="1"/>
          <p:nvPr/>
        </p:nvSpPr>
        <p:spPr>
          <a:xfrm>
            <a:off x="5756875" y="5087425"/>
            <a:ext cx="609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[0, 0, 0, 0.01, 0.02, 0.03, 0.06, 0.2,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0.68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2c1b2be17_0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Hidden Layers</a:t>
            </a:r>
            <a:endParaRPr/>
          </a:p>
        </p:txBody>
      </p:sp>
      <p:grpSp>
        <p:nvGrpSpPr>
          <p:cNvPr id="301" name="Google Shape;301;g272c1b2be17_0_34"/>
          <p:cNvGrpSpPr/>
          <p:nvPr/>
        </p:nvGrpSpPr>
        <p:grpSpPr>
          <a:xfrm>
            <a:off x="838190" y="2727718"/>
            <a:ext cx="2278746" cy="2530573"/>
            <a:chOff x="2699423" y="1957150"/>
            <a:chExt cx="1709102" cy="1897977"/>
          </a:xfrm>
        </p:grpSpPr>
        <p:sp>
          <p:nvSpPr>
            <p:cNvPr id="302" name="Google Shape;302;g272c1b2be17_0_34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272c1b2be17_0_34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Convolution</a:t>
              </a:r>
              <a:endParaRPr b="1" i="0" sz="13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g272c1b2be17_0_34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Recognizes patterns in images</a:t>
              </a:r>
              <a:endParaRPr b="0" i="0" sz="15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g272c1b2be17_0_34"/>
            <p:cNvSpPr txBox="1"/>
            <p:nvPr/>
          </p:nvSpPr>
          <p:spPr>
            <a:xfrm>
              <a:off x="3162323" y="2093799"/>
              <a:ext cx="783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Convolution</a:t>
              </a:r>
              <a:endParaRPr b="1" i="0" sz="11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6" name="Google Shape;306;g272c1b2be17_0_34"/>
          <p:cNvGrpSpPr/>
          <p:nvPr/>
        </p:nvGrpSpPr>
        <p:grpSpPr>
          <a:xfrm>
            <a:off x="4956616" y="2772918"/>
            <a:ext cx="2278750" cy="2530570"/>
            <a:chOff x="4781408" y="1957150"/>
            <a:chExt cx="1709105" cy="1897975"/>
          </a:xfrm>
        </p:grpSpPr>
        <p:sp>
          <p:nvSpPr>
            <p:cNvPr id="307" name="Google Shape;307;g272c1b2be17_0_34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272c1b2be17_0_34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E69138"/>
                  </a:solidFill>
                  <a:latin typeface="Roboto"/>
                  <a:ea typeface="Roboto"/>
                  <a:cs typeface="Roboto"/>
                  <a:sym typeface="Roboto"/>
                </a:rPr>
                <a:t>Dropout</a:t>
              </a:r>
              <a:endParaRPr b="1" i="0" sz="1300" u="none" cap="none" strike="noStrike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g272c1b2be17_0_34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E69138"/>
                  </a:solidFill>
                  <a:latin typeface="Roboto"/>
                  <a:ea typeface="Roboto"/>
                  <a:cs typeface="Roboto"/>
                  <a:sym typeface="Roboto"/>
                </a:rPr>
                <a:t>Prevents Overfitting</a:t>
              </a:r>
              <a:endParaRPr b="0" i="0" sz="1500" u="none" cap="none" strike="noStrike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Google Shape;310;g272c1b2be17_0_34"/>
            <p:cNvSpPr txBox="1"/>
            <p:nvPr/>
          </p:nvSpPr>
          <p:spPr>
            <a:xfrm>
              <a:off x="5338933" y="211831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E69138"/>
                  </a:solidFill>
                  <a:latin typeface="Roboto"/>
                  <a:ea typeface="Roboto"/>
                  <a:cs typeface="Roboto"/>
                  <a:sym typeface="Roboto"/>
                </a:rPr>
                <a:t>Dropout</a:t>
              </a:r>
              <a:endParaRPr b="1" i="0" sz="1100" u="none" cap="none" strike="noStrike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1" name="Google Shape;311;g272c1b2be17_0_34"/>
          <p:cNvGrpSpPr/>
          <p:nvPr/>
        </p:nvGrpSpPr>
        <p:grpSpPr>
          <a:xfrm>
            <a:off x="9075065" y="2772918"/>
            <a:ext cx="2278746" cy="2530573"/>
            <a:chOff x="2699423" y="1957150"/>
            <a:chExt cx="1709102" cy="1897977"/>
          </a:xfrm>
        </p:grpSpPr>
        <p:sp>
          <p:nvSpPr>
            <p:cNvPr id="312" name="Google Shape;312;g272c1b2be17_0_34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272c1b2be17_0_34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0000FF"/>
                  </a:solidFill>
                  <a:latin typeface="Roboto"/>
                  <a:ea typeface="Roboto"/>
                  <a:cs typeface="Roboto"/>
                  <a:sym typeface="Roboto"/>
                </a:rPr>
                <a:t>Dense</a:t>
              </a:r>
              <a:endParaRPr b="1" i="0" sz="13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g272c1b2be17_0_34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FF"/>
                  </a:solidFill>
                  <a:latin typeface="Roboto"/>
                  <a:ea typeface="Roboto"/>
                  <a:cs typeface="Roboto"/>
                  <a:sym typeface="Roboto"/>
                </a:rPr>
                <a:t>Feature generator, detector, and extractor</a:t>
              </a:r>
              <a:endParaRPr b="0" i="0" sz="15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g272c1b2be17_0_34"/>
            <p:cNvSpPr txBox="1"/>
            <p:nvPr/>
          </p:nvSpPr>
          <p:spPr>
            <a:xfrm>
              <a:off x="3256825" y="211831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FF"/>
                  </a:solidFill>
                  <a:latin typeface="Roboto"/>
                  <a:ea typeface="Roboto"/>
                  <a:cs typeface="Roboto"/>
                  <a:sym typeface="Roboto"/>
                </a:rPr>
                <a:t>Dense</a:t>
              </a:r>
              <a:endParaRPr b="1" i="0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2c1b2be17_0_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Input Layer</a:t>
            </a:r>
            <a:endParaRPr/>
          </a:p>
        </p:txBody>
      </p:sp>
      <p:pic>
        <p:nvPicPr>
          <p:cNvPr id="321" name="Google Shape;321;g272c1b2be17_0_56"/>
          <p:cNvPicPr preferRelativeResize="0"/>
          <p:nvPr/>
        </p:nvPicPr>
        <p:blipFill rotWithShape="1">
          <a:blip r:embed="rId3">
            <a:alphaModFix/>
          </a:blip>
          <a:srcRect b="8211" l="37525" r="32913" t="30461"/>
          <a:stretch/>
        </p:blipFill>
        <p:spPr>
          <a:xfrm>
            <a:off x="6532525" y="1801950"/>
            <a:ext cx="2246374" cy="466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72c1b2be17_0_56"/>
          <p:cNvPicPr preferRelativeResize="0"/>
          <p:nvPr/>
        </p:nvPicPr>
        <p:blipFill rotWithShape="1">
          <a:blip r:embed="rId4">
            <a:alphaModFix/>
          </a:blip>
          <a:srcRect b="8650" l="56923" r="13787" t="10272"/>
          <a:stretch/>
        </p:blipFill>
        <p:spPr>
          <a:xfrm>
            <a:off x="8523100" y="1801950"/>
            <a:ext cx="1683702" cy="466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72c1b2be17_0_56"/>
          <p:cNvPicPr preferRelativeResize="0"/>
          <p:nvPr/>
        </p:nvPicPr>
        <p:blipFill rotWithShape="1">
          <a:blip r:embed="rId5">
            <a:alphaModFix/>
          </a:blip>
          <a:srcRect b="9111" l="57744" r="13901" t="10612"/>
          <a:stretch/>
        </p:blipFill>
        <p:spPr>
          <a:xfrm>
            <a:off x="10290824" y="1850650"/>
            <a:ext cx="1611827" cy="45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72c1b2be17_0_56"/>
          <p:cNvSpPr txBox="1"/>
          <p:nvPr/>
        </p:nvSpPr>
        <p:spPr>
          <a:xfrm>
            <a:off x="370475" y="1821425"/>
            <a:ext cx="56931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 data at the 95th percentile(like in Juicebox), 90th percentile, 80th percentile, then linearly scale it between 0 and 1.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outlier bins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out the first 5 diagonals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Gaussian Blur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72c1b2be17_0_56"/>
          <p:cNvSpPr txBox="1"/>
          <p:nvPr/>
        </p:nvSpPr>
        <p:spPr>
          <a:xfrm>
            <a:off x="6142800" y="2257050"/>
            <a:ext cx="60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95%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72c1b2be17_0_56"/>
          <p:cNvSpPr txBox="1"/>
          <p:nvPr/>
        </p:nvSpPr>
        <p:spPr>
          <a:xfrm>
            <a:off x="6142800" y="3730625"/>
            <a:ext cx="60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90%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72c1b2be17_0_56"/>
          <p:cNvSpPr txBox="1"/>
          <p:nvPr/>
        </p:nvSpPr>
        <p:spPr>
          <a:xfrm>
            <a:off x="6142800" y="5305600"/>
            <a:ext cx="60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72c1b2be17_0_56"/>
          <p:cNvSpPr txBox="1"/>
          <p:nvPr/>
        </p:nvSpPr>
        <p:spPr>
          <a:xfrm>
            <a:off x="1472125" y="5390213"/>
            <a:ext cx="60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72c1b2be17_0_56"/>
          <p:cNvSpPr txBox="1"/>
          <p:nvPr/>
        </p:nvSpPr>
        <p:spPr>
          <a:xfrm>
            <a:off x="6998400" y="6358250"/>
            <a:ext cx="540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Capped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72c1b2be17_0_56"/>
          <p:cNvSpPr txBox="1"/>
          <p:nvPr/>
        </p:nvSpPr>
        <p:spPr>
          <a:xfrm>
            <a:off x="8663175" y="6358250"/>
            <a:ext cx="540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Diagonals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72c1b2be17_0_56"/>
          <p:cNvSpPr txBox="1"/>
          <p:nvPr/>
        </p:nvSpPr>
        <p:spPr>
          <a:xfrm>
            <a:off x="10393000" y="6358250"/>
            <a:ext cx="166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Blur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272c1b2be17_0_56"/>
          <p:cNvPicPr preferRelativeResize="0"/>
          <p:nvPr/>
        </p:nvPicPr>
        <p:blipFill rotWithShape="1">
          <a:blip r:embed="rId3">
            <a:alphaModFix/>
          </a:blip>
          <a:srcRect b="69408" l="37525" r="32913" t="8715"/>
          <a:stretch/>
        </p:blipFill>
        <p:spPr>
          <a:xfrm>
            <a:off x="3236450" y="4866713"/>
            <a:ext cx="2246374" cy="166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Phylogenetic trees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506700" y="2448200"/>
            <a:ext cx="61737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Phylogenetic trees are family trees between different species of animals. They tell us the path evolution took by showing how closely or distantly different species are related. 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9300" y="1957784"/>
            <a:ext cx="3868950" cy="37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2c1b2be17_0_1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38" name="Google Shape;338;g272c1b2be17_0_1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9" name="Google Shape;339;g272c1b2be17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0000" y="2282581"/>
            <a:ext cx="3899525" cy="292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72c1b2be17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2875" y="2282575"/>
            <a:ext cx="3899525" cy="29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72c1b2be17_0_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050" y="2282575"/>
            <a:ext cx="3899525" cy="29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cd1376912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Preprocessing</a:t>
            </a:r>
            <a:endParaRPr/>
          </a:p>
        </p:txBody>
      </p:sp>
      <p:sp>
        <p:nvSpPr>
          <p:cNvPr id="347" name="Google Shape;347;g15cd1376912_0_7"/>
          <p:cNvSpPr txBox="1"/>
          <p:nvPr>
            <p:ph idx="1" type="body"/>
          </p:nvPr>
        </p:nvSpPr>
        <p:spPr>
          <a:xfrm>
            <a:off x="838200" y="2768050"/>
            <a:ext cx="53373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Remove all bins in the bottom 0.75% of number of contacts</a:t>
            </a:r>
            <a:endParaRPr/>
          </a:p>
        </p:txBody>
      </p:sp>
      <p:pic>
        <p:nvPicPr>
          <p:cNvPr id="348" name="Google Shape;348;g15cd1376912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9700" y="3548504"/>
            <a:ext cx="3342300" cy="330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5cd1376912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9700" y="0"/>
            <a:ext cx="3342300" cy="33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Details of the model - Model Structure</a:t>
            </a:r>
            <a:endParaRPr/>
          </a:p>
        </p:txBody>
      </p:sp>
      <p:sp>
        <p:nvSpPr>
          <p:cNvPr id="355" name="Google Shape;355;p6"/>
          <p:cNvSpPr txBox="1"/>
          <p:nvPr>
            <p:ph idx="1" type="body"/>
          </p:nvPr>
        </p:nvSpPr>
        <p:spPr>
          <a:xfrm>
            <a:off x="685575" y="1577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6" name="Google Shape;356;p6"/>
          <p:cNvPicPr preferRelativeResize="0"/>
          <p:nvPr/>
        </p:nvPicPr>
        <p:blipFill rotWithShape="1">
          <a:blip r:embed="rId3">
            <a:alphaModFix/>
          </a:blip>
          <a:srcRect b="21225" l="20216" r="52416" t="49283"/>
          <a:stretch/>
        </p:blipFill>
        <p:spPr>
          <a:xfrm>
            <a:off x="761622" y="1458050"/>
            <a:ext cx="8302128" cy="50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2c1b2be17_0_1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Details: Training &amp; other details</a:t>
            </a:r>
            <a:endParaRPr/>
          </a:p>
        </p:txBody>
      </p:sp>
      <p:sp>
        <p:nvSpPr>
          <p:cNvPr id="362" name="Google Shape;362;g272c1b2be17_0_130"/>
          <p:cNvSpPr txBox="1"/>
          <p:nvPr>
            <p:ph idx="1" type="body"/>
          </p:nvPr>
        </p:nvSpPr>
        <p:spPr>
          <a:xfrm>
            <a:off x="921875" y="18365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85"/>
              <a:buNone/>
            </a:pPr>
            <a:r>
              <a:rPr lang="en-US" sz="8275"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Training Files: </a:t>
            </a:r>
            <a:endParaRPr sz="8275"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85"/>
              <a:buNone/>
            </a:pPr>
            <a:r>
              <a:rPr lang="en-US" sz="8275">
                <a:highlight>
                  <a:srgbClr val="FFFFFE"/>
                </a:highlight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HIC11665_PPM_HiRise_rh_HiC.hic</a:t>
            </a:r>
            <a:endParaRPr sz="8275">
              <a:highlight>
                <a:srgbClr val="FFFFFE"/>
              </a:highlight>
              <a:extLst>
                <a:ext uri="http://customooxmlschemas.google.com/">
                  <go:slidesCustomData xmlns:go="http://customooxmlschemas.google.com/" textRoundtripDataId="11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8275">
                <a:highlight>
                  <a:srgbClr val="FFFFFE"/>
                </a:highlight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HIC12835_PPM_HiRise_rh_HiC.hic</a:t>
            </a:r>
            <a:endParaRPr sz="8275">
              <a:highlight>
                <a:srgbClr val="FFFFFE"/>
              </a:highlight>
              <a:extLst>
                <a:ext uri="http://customooxmlschemas.google.com/">
                  <go:slidesCustomData xmlns:go="http://customooxmlschemas.google.com/" textRoundtripDataId="13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8275">
                <a:highlight>
                  <a:srgbClr val="FFFFFE"/>
                </a:highlight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Daubentonia_madagascariensis_HiC.hic</a:t>
            </a:r>
            <a:endParaRPr sz="8275">
              <a:highlight>
                <a:srgbClr val="FFFFFE"/>
              </a:highlight>
              <a:extLst>
                <a:ext uri="http://customooxmlschemas.google.com/">
                  <go:slidesCustomData xmlns:go="http://customooxmlschemas.google.com/" textRoundtripDataId="15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8275">
                <a:highlight>
                  <a:srgbClr val="FFFFFE"/>
                </a:highlight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Chrysocyon_brachyurus_HiC.hic</a:t>
            </a:r>
            <a:endParaRPr sz="8275">
              <a:highlight>
                <a:srgbClr val="FFFFFE"/>
              </a:highlight>
              <a:extLst>
                <a:ext uri="http://customooxmlschemas.google.com/">
                  <go:slidesCustomData xmlns:go="http://customooxmlschemas.google.com/" textRoundtripDataId="17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8275">
                <a:highlight>
                  <a:srgbClr val="FFFFFE"/>
                </a:highlight>
                <a:extLst>
                  <a:ext uri="http://customooxmlschemas.google.com/">
                    <go:slidesCustomData xmlns:go="http://customooxmlschemas.google.com/" textRoundtripDataId="18"/>
                  </a:ext>
                </a:extLst>
              </a:rPr>
              <a:t>Setonix_brachyurus_HiC.hic</a:t>
            </a:r>
            <a:endParaRPr sz="8275">
              <a:highlight>
                <a:srgbClr val="FFFFFE"/>
              </a:highlight>
              <a:extLst>
                <a:ext uri="http://customooxmlschemas.google.com/">
                  <go:slidesCustomData xmlns:go="http://customooxmlschemas.google.com/" textRoundtripDataId="19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8275">
                <a:highlight>
                  <a:srgbClr val="FFFFFE"/>
                </a:highlight>
                <a:extLst>
                  <a:ext uri="http://customooxmlschemas.google.com/">
                    <go:slidesCustomData xmlns:go="http://customooxmlschemas.google.com/" textRoundtripDataId="20"/>
                  </a:ext>
                </a:extLst>
              </a:rPr>
              <a:t>primary.hic</a:t>
            </a:r>
            <a:endParaRPr sz="8275"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8275"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8275">
                <a:highlight>
                  <a:srgbClr val="FFFFFE"/>
                </a:highlight>
              </a:rPr>
              <a:t>Loss function: Categorical Cross Entropy</a:t>
            </a:r>
            <a:endParaRPr sz="8275"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85"/>
              <a:buNone/>
            </a:pPr>
            <a:r>
              <a:t/>
            </a:r>
            <a:endParaRPr sz="8275"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>
              <a:highlight>
                <a:srgbClr val="FFFFFE"/>
              </a:highlight>
            </a:endParaRPr>
          </a:p>
        </p:txBody>
      </p:sp>
      <p:sp>
        <p:nvSpPr>
          <p:cNvPr id="363" name="Google Shape;363;g272c1b2be17_0_130"/>
          <p:cNvSpPr txBox="1"/>
          <p:nvPr/>
        </p:nvSpPr>
        <p:spPr>
          <a:xfrm>
            <a:off x="7990325" y="2668050"/>
            <a:ext cx="30000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Resolution: 50 KB</a:t>
            </a:r>
            <a:endParaRPr b="0" i="0" sz="2600" u="none" cap="none" strike="noStrike">
              <a:solidFill>
                <a:schemeClr val="dk1"/>
              </a:solidFill>
              <a:highlight>
                <a:srgbClr val="FFFFF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highlight>
                <a:srgbClr val="FFFFF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Matrix Size: 40 x 40</a:t>
            </a:r>
            <a:endParaRPr b="0" i="0" sz="2600" u="none" cap="none" strike="noStrike">
              <a:solidFill>
                <a:schemeClr val="dk1"/>
              </a:solidFill>
              <a:highlight>
                <a:srgbClr val="FFFFFE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0e6f4877c_1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Major result slide #1: confusion matrix</a:t>
            </a:r>
            <a:endParaRPr/>
          </a:p>
        </p:txBody>
      </p:sp>
      <p:pic>
        <p:nvPicPr>
          <p:cNvPr id="369" name="Google Shape;369;g2e0e6f4877c_10_18"/>
          <p:cNvPicPr preferRelativeResize="0"/>
          <p:nvPr/>
        </p:nvPicPr>
        <p:blipFill rotWithShape="1">
          <a:blip r:embed="rId3">
            <a:alphaModFix/>
          </a:blip>
          <a:srcRect b="18980" l="38298" r="25382" t="30874"/>
          <a:stretch/>
        </p:blipFill>
        <p:spPr>
          <a:xfrm>
            <a:off x="3814675" y="2492700"/>
            <a:ext cx="5184475" cy="402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e0e6f4877c_10_18"/>
          <p:cNvSpPr txBox="1"/>
          <p:nvPr/>
        </p:nvSpPr>
        <p:spPr>
          <a:xfrm>
            <a:off x="2314400" y="3974250"/>
            <a:ext cx="1419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e0e6f4877c_10_18"/>
          <p:cNvSpPr txBox="1"/>
          <p:nvPr/>
        </p:nvSpPr>
        <p:spPr>
          <a:xfrm>
            <a:off x="5934050" y="1791150"/>
            <a:ext cx="17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22c752214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Major result slide #1: confusion matrix</a:t>
            </a:r>
            <a:endParaRPr/>
          </a:p>
        </p:txBody>
      </p:sp>
      <p:pic>
        <p:nvPicPr>
          <p:cNvPr id="377" name="Google Shape;377;g2e22c752214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600" y="1996475"/>
            <a:ext cx="5561450" cy="46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e22c752214_0_6"/>
          <p:cNvSpPr txBox="1"/>
          <p:nvPr/>
        </p:nvSpPr>
        <p:spPr>
          <a:xfrm>
            <a:off x="4651800" y="2650375"/>
            <a:ext cx="9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781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2e22c752214_0_6"/>
          <p:cNvSpPr txBox="1"/>
          <p:nvPr/>
        </p:nvSpPr>
        <p:spPr>
          <a:xfrm>
            <a:off x="6401025" y="2650375"/>
            <a:ext cx="9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2e22c752214_0_6"/>
          <p:cNvSpPr txBox="1"/>
          <p:nvPr/>
        </p:nvSpPr>
        <p:spPr>
          <a:xfrm>
            <a:off x="4875900" y="4225525"/>
            <a:ext cx="9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e22c752214_0_6"/>
          <p:cNvSpPr txBox="1"/>
          <p:nvPr/>
        </p:nvSpPr>
        <p:spPr>
          <a:xfrm>
            <a:off x="6401025" y="4225525"/>
            <a:ext cx="9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2e22c752214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426" y="1516375"/>
            <a:ext cx="7779799" cy="486236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e22c752214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It works very well to ident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21"/>
                  </a:ext>
                </a:extLst>
              </a:rPr>
              <a:t>ify breaks</a:t>
            </a:r>
            <a:endParaRPr/>
          </a:p>
        </p:txBody>
      </p:sp>
      <p:sp>
        <p:nvSpPr>
          <p:cNvPr id="388" name="Google Shape;388;g2e22c752214_0_15"/>
          <p:cNvSpPr txBox="1"/>
          <p:nvPr/>
        </p:nvSpPr>
        <p:spPr>
          <a:xfrm>
            <a:off x="2603600" y="6378750"/>
            <a:ext cx="622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https://tinyurl.com/22n4opkm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g2e22c752214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424" y="1516375"/>
            <a:ext cx="7779799" cy="486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e22c752214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39675" y="28194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23161c23a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Chromosome breaks in equids</a:t>
            </a:r>
            <a:endParaRPr/>
          </a:p>
        </p:txBody>
      </p:sp>
      <p:pic>
        <p:nvPicPr>
          <p:cNvPr id="396" name="Google Shape;396;g2e23161c23a_0_21"/>
          <p:cNvPicPr preferRelativeResize="0"/>
          <p:nvPr/>
        </p:nvPicPr>
        <p:blipFill rotWithShape="1">
          <a:blip r:embed="rId3">
            <a:alphaModFix/>
          </a:blip>
          <a:srcRect b="109" l="0" r="0" t="118"/>
          <a:stretch/>
        </p:blipFill>
        <p:spPr>
          <a:xfrm>
            <a:off x="0" y="2457980"/>
            <a:ext cx="12192000" cy="255389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e23161c23a_0_21"/>
          <p:cNvSpPr txBox="1"/>
          <p:nvPr/>
        </p:nvSpPr>
        <p:spPr>
          <a:xfrm>
            <a:off x="171225" y="4778975"/>
            <a:ext cx="17835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1024: 2 true positives, 0 false positives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e23161c23a_0_21"/>
          <p:cNvSpPr txBox="1"/>
          <p:nvPr/>
        </p:nvSpPr>
        <p:spPr>
          <a:xfrm>
            <a:off x="9110600" y="1506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https://tinyurl.com/22zd4jze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2e23161c23a_0_21"/>
          <p:cNvSpPr txBox="1"/>
          <p:nvPr/>
        </p:nvSpPr>
        <p:spPr>
          <a:xfrm>
            <a:off x="2168488" y="4778975"/>
            <a:ext cx="17835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1026: 7 true positives, 1 false positive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e23161c23a_0_21"/>
          <p:cNvSpPr txBox="1"/>
          <p:nvPr/>
        </p:nvSpPr>
        <p:spPr>
          <a:xfrm>
            <a:off x="10327088" y="4778975"/>
            <a:ext cx="17835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785: 9 true positives, 0 false positives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2e23161c23a_0_21"/>
          <p:cNvSpPr txBox="1"/>
          <p:nvPr/>
        </p:nvSpPr>
        <p:spPr>
          <a:xfrm>
            <a:off x="8371138" y="4778975"/>
            <a:ext cx="17835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784: 9 true positives, 0 false positives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e23161c23a_0_21"/>
          <p:cNvSpPr txBox="1"/>
          <p:nvPr/>
        </p:nvSpPr>
        <p:spPr>
          <a:xfrm>
            <a:off x="6247788" y="4778975"/>
            <a:ext cx="17835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788: 8 true positives, 1 false positive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e23161c23a_0_21"/>
          <p:cNvSpPr txBox="1"/>
          <p:nvPr/>
        </p:nvSpPr>
        <p:spPr>
          <a:xfrm>
            <a:off x="4208138" y="4778975"/>
            <a:ext cx="17835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787: 8 true positives, 0 false positives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g2e23161c23a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73725" y="2875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23161c23a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Fusions are harder</a:t>
            </a:r>
            <a:endParaRPr/>
          </a:p>
        </p:txBody>
      </p:sp>
      <p:pic>
        <p:nvPicPr>
          <p:cNvPr id="410" name="Google Shape;410;g2e23161c23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426" y="1516375"/>
            <a:ext cx="7779799" cy="486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e23161c23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5875" y="29218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e23161c23a_0_1"/>
          <p:cNvSpPr txBox="1"/>
          <p:nvPr/>
        </p:nvSpPr>
        <p:spPr>
          <a:xfrm>
            <a:off x="2556900" y="6378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https://tinyurl.com/267xtog6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0e6f4877c_10_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 happens if we try to take it all the way</a:t>
            </a:r>
            <a:endParaRPr/>
          </a:p>
        </p:txBody>
      </p:sp>
      <p:pic>
        <p:nvPicPr>
          <p:cNvPr id="418" name="Google Shape;418;g2e0e6f4877c_10_43"/>
          <p:cNvPicPr preferRelativeResize="0"/>
          <p:nvPr/>
        </p:nvPicPr>
        <p:blipFill rotWithShape="1">
          <a:blip r:embed="rId3">
            <a:alphaModFix/>
          </a:blip>
          <a:srcRect b="8644" l="66302" r="10182" t="36038"/>
          <a:stretch/>
        </p:blipFill>
        <p:spPr>
          <a:xfrm>
            <a:off x="6674124" y="1820625"/>
            <a:ext cx="3521400" cy="46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e0e6f4877c_10_43"/>
          <p:cNvSpPr txBox="1"/>
          <p:nvPr/>
        </p:nvSpPr>
        <p:spPr>
          <a:xfrm>
            <a:off x="838200" y="2589275"/>
            <a:ext cx="591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784/785 - Mountain Zebra Zakota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787 - Grant’s Zebra Zena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788 - Grevy’s Zebra Zoatira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1024 - Horse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1026 - Donkey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c0a9a718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Basics: Phylogenetic characters</a:t>
            </a:r>
            <a:endParaRPr/>
          </a:p>
        </p:txBody>
      </p:sp>
      <p:sp>
        <p:nvSpPr>
          <p:cNvPr id="101" name="Google Shape;101;g15c0a9a7188_0_0"/>
          <p:cNvSpPr txBox="1"/>
          <p:nvPr>
            <p:ph idx="1" type="body"/>
          </p:nvPr>
        </p:nvSpPr>
        <p:spPr>
          <a:xfrm>
            <a:off x="459000" y="2514975"/>
            <a:ext cx="60894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Any feature of a species that is common in other similar species can serve as a phylogenetic character. </a:t>
            </a:r>
            <a:endParaRPr/>
          </a:p>
        </p:txBody>
      </p:sp>
      <p:pic>
        <p:nvPicPr>
          <p:cNvPr id="102" name="Google Shape;102;g15c0a9a718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0800" y="1843225"/>
            <a:ext cx="5338799" cy="4065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e0e6f4877c_1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Caveats</a:t>
            </a:r>
            <a:endParaRPr/>
          </a:p>
        </p:txBody>
      </p:sp>
      <p:sp>
        <p:nvSpPr>
          <p:cNvPr id="425" name="Google Shape;425;g2e0e6f4877c_10_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Limitations: Same species, different input material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784/785 - Mountain Zebra Zakota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787/961 - Grant’s Zebra Zena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788 - Grevy’s Zebra Zoatira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1024 - Horse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1026 - Donkey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6" name="Google Shape;426;g2e0e6f4877c_10_38"/>
          <p:cNvPicPr preferRelativeResize="0"/>
          <p:nvPr/>
        </p:nvPicPr>
        <p:blipFill rotWithShape="1">
          <a:blip r:embed="rId3">
            <a:alphaModFix/>
          </a:blip>
          <a:srcRect b="8642" l="61545" r="10183" t="10880"/>
          <a:stretch/>
        </p:blipFill>
        <p:spPr>
          <a:xfrm>
            <a:off x="8653701" y="1010575"/>
            <a:ext cx="3020702" cy="48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0e6f4877c_1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Future plan: pan-mammalian karyotype tree</a:t>
            </a:r>
            <a:endParaRPr/>
          </a:p>
        </p:txBody>
      </p:sp>
      <p:pic>
        <p:nvPicPr>
          <p:cNvPr id="432" name="Google Shape;432;g2e0e6f4877c_1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3775" y="1620125"/>
            <a:ext cx="512445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0e6f4877c_10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Acknowledgements</a:t>
            </a:r>
            <a:endParaRPr/>
          </a:p>
        </p:txBody>
      </p:sp>
      <p:sp>
        <p:nvSpPr>
          <p:cNvPr id="438" name="Google Shape;438;g2e0e6f4877c_10_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Erez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Olga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Dimos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Aiden lab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c0a9a7188_0_6"/>
          <p:cNvSpPr txBox="1"/>
          <p:nvPr>
            <p:ph type="title"/>
          </p:nvPr>
        </p:nvSpPr>
        <p:spPr>
          <a:xfrm>
            <a:off x="838200" y="365125"/>
            <a:ext cx="10665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This is how species trees were built</a:t>
            </a:r>
            <a:endParaRPr/>
          </a:p>
        </p:txBody>
      </p:sp>
      <p:sp>
        <p:nvSpPr>
          <p:cNvPr id="108" name="Google Shape;108;g15c0a9a7188_0_6"/>
          <p:cNvSpPr txBox="1"/>
          <p:nvPr>
            <p:ph idx="1" type="body"/>
          </p:nvPr>
        </p:nvSpPr>
        <p:spPr>
          <a:xfrm>
            <a:off x="506700" y="2448200"/>
            <a:ext cx="60894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Morphology looks at the form and structure of an organism to reconstruct phylogenies. However, this form of reconstruction is not very accurate. </a:t>
            </a:r>
            <a:endParaRPr/>
          </a:p>
        </p:txBody>
      </p:sp>
      <p:pic>
        <p:nvPicPr>
          <p:cNvPr id="109" name="Google Shape;109;g15c0a9a7188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0061" y="1916575"/>
            <a:ext cx="4563139" cy="3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c0a9a7188_0_12"/>
          <p:cNvSpPr txBox="1"/>
          <p:nvPr>
            <p:ph type="title"/>
          </p:nvPr>
        </p:nvSpPr>
        <p:spPr>
          <a:xfrm>
            <a:off x="838200" y="365125"/>
            <a:ext cx="10665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This is how species trees are often built now</a:t>
            </a:r>
            <a:endParaRPr/>
          </a:p>
        </p:txBody>
      </p:sp>
      <p:sp>
        <p:nvSpPr>
          <p:cNvPr id="115" name="Google Shape;115;g15c0a9a7188_0_12"/>
          <p:cNvSpPr txBox="1"/>
          <p:nvPr>
            <p:ph idx="1" type="body"/>
          </p:nvPr>
        </p:nvSpPr>
        <p:spPr>
          <a:xfrm>
            <a:off x="490550" y="1815000"/>
            <a:ext cx="60894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50"/>
              <a:t>Phylogenies can also be reconstructed through the large number of DNA Bases in an organism’s genome. </a:t>
            </a:r>
            <a:endParaRPr sz="2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50"/>
              <a:t>However, there are only four possible mutations for a DNA Base. So, the species’ close and distant family cannot be accurately determined. </a:t>
            </a:r>
            <a:endParaRPr sz="2550"/>
          </a:p>
        </p:txBody>
      </p:sp>
      <p:pic>
        <p:nvPicPr>
          <p:cNvPr id="116" name="Google Shape;116;g15c0a9a7188_0_12"/>
          <p:cNvPicPr preferRelativeResize="0"/>
          <p:nvPr/>
        </p:nvPicPr>
        <p:blipFill rotWithShape="1">
          <a:blip r:embed="rId3">
            <a:alphaModFix/>
          </a:blip>
          <a:srcRect b="0" l="13964" r="49714" t="40786"/>
          <a:stretch/>
        </p:blipFill>
        <p:spPr>
          <a:xfrm>
            <a:off x="7759025" y="3880550"/>
            <a:ext cx="2974877" cy="27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5c0a9a7188_0_12"/>
          <p:cNvSpPr txBox="1"/>
          <p:nvPr/>
        </p:nvSpPr>
        <p:spPr>
          <a:xfrm>
            <a:off x="7663750" y="1509875"/>
            <a:ext cx="42036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ATC</a:t>
            </a:r>
            <a:r>
              <a:rPr b="0" i="0" lang="en-US" sz="2400" u="none" cap="none" strike="noStrike">
                <a:solidFill>
                  <a:srgbClr val="9900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GT</a:t>
            </a: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ACTG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	CCG</a:t>
            </a:r>
            <a:r>
              <a:rPr b="0" i="0" lang="en-US" sz="23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AGAACTAGT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AAC</a:t>
            </a:r>
            <a:r>
              <a:rPr b="0" i="0" lang="en-US" sz="2400" u="none" cap="none" strike="noStrike">
                <a:solidFill>
                  <a:srgbClr val="9900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ACTG</a:t>
            </a: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	ATG</a:t>
            </a:r>
            <a:r>
              <a:rPr b="0" i="0" lang="en-US" sz="2300" u="none" cap="none" strike="noStrike">
                <a:solidFill>
                  <a:srgbClr val="9900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23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TG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AAAGTGT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	CCG</a:t>
            </a:r>
            <a:r>
              <a:rPr b="0" i="0" lang="en-US" sz="23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AAAACTTGT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TGGCCCTGTATC</a:t>
            </a: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5c0a9a7188_0_12"/>
          <p:cNvSpPr txBox="1"/>
          <p:nvPr/>
        </p:nvSpPr>
        <p:spPr>
          <a:xfrm>
            <a:off x="7281325" y="5429950"/>
            <a:ext cx="77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5c0a9a7188_0_12"/>
          <p:cNvSpPr txBox="1"/>
          <p:nvPr/>
        </p:nvSpPr>
        <p:spPr>
          <a:xfrm>
            <a:off x="8139275" y="4746975"/>
            <a:ext cx="77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5c0a9a7188_0_12"/>
          <p:cNvSpPr txBox="1"/>
          <p:nvPr/>
        </p:nvSpPr>
        <p:spPr>
          <a:xfrm>
            <a:off x="9129900" y="4337750"/>
            <a:ext cx="61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g15c0a9a7188_0_12"/>
          <p:cNvCxnSpPr/>
          <p:nvPr/>
        </p:nvCxnSpPr>
        <p:spPr>
          <a:xfrm flipH="1" rot="-5400000">
            <a:off x="9786100" y="5298675"/>
            <a:ext cx="1608600" cy="324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g15c0a9a7188_0_12"/>
          <p:cNvCxnSpPr/>
          <p:nvPr/>
        </p:nvCxnSpPr>
        <p:spPr>
          <a:xfrm>
            <a:off x="10435600" y="6265275"/>
            <a:ext cx="3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b56a98614_1_14"/>
          <p:cNvSpPr txBox="1"/>
          <p:nvPr>
            <p:ph type="title"/>
          </p:nvPr>
        </p:nvSpPr>
        <p:spPr>
          <a:xfrm>
            <a:off x="838200" y="365125"/>
            <a:ext cx="6937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Here’s how we propose to build species trees</a:t>
            </a:r>
            <a:endParaRPr/>
          </a:p>
        </p:txBody>
      </p:sp>
      <p:sp>
        <p:nvSpPr>
          <p:cNvPr id="128" name="Google Shape;128;g15b56a98614_1_14"/>
          <p:cNvSpPr txBox="1"/>
          <p:nvPr>
            <p:ph idx="1" type="body"/>
          </p:nvPr>
        </p:nvSpPr>
        <p:spPr>
          <a:xfrm>
            <a:off x="427400" y="2605875"/>
            <a:ext cx="6047100" cy="3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Chromosomes break and fuse from species to species</a:t>
            </a:r>
            <a:endParaRPr sz="26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These events are rare and make (almost) perfect phylogenetic characters</a:t>
            </a:r>
            <a:endParaRPr sz="2600"/>
          </a:p>
        </p:txBody>
      </p:sp>
      <p:pic>
        <p:nvPicPr>
          <p:cNvPr id="129" name="Google Shape;129;g15b56a98614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149" y="411312"/>
            <a:ext cx="5091425" cy="603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5d4161d09e_0_51"/>
          <p:cNvPicPr preferRelativeResize="0"/>
          <p:nvPr/>
        </p:nvPicPr>
        <p:blipFill rotWithShape="1">
          <a:blip r:embed="rId3">
            <a:alphaModFix/>
          </a:blip>
          <a:srcRect b="9417" l="2488" r="54907" t="14995"/>
          <a:stretch/>
        </p:blipFill>
        <p:spPr>
          <a:xfrm>
            <a:off x="6454050" y="2268475"/>
            <a:ext cx="4549099" cy="4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5d4161d09e_0_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 do chromosomal rearrange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ments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look like with Hi-C</a:t>
            </a:r>
            <a:endParaRPr/>
          </a:p>
        </p:txBody>
      </p:sp>
      <p:sp>
        <p:nvSpPr>
          <p:cNvPr id="136" name="Google Shape;136;g15d4161d09e_0_51"/>
          <p:cNvSpPr/>
          <p:nvPr/>
        </p:nvSpPr>
        <p:spPr>
          <a:xfrm>
            <a:off x="9592375" y="2614875"/>
            <a:ext cx="133800" cy="12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15d4161d09e_0_51"/>
          <p:cNvPicPr preferRelativeResize="0"/>
          <p:nvPr/>
        </p:nvPicPr>
        <p:blipFill rotWithShape="1">
          <a:blip r:embed="rId4">
            <a:alphaModFix/>
          </a:blip>
          <a:srcRect b="9249" l="2784" r="55026" t="15293"/>
          <a:stretch/>
        </p:blipFill>
        <p:spPr>
          <a:xfrm>
            <a:off x="1244100" y="2268475"/>
            <a:ext cx="4512624" cy="453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5d4161d09e_0_51"/>
          <p:cNvSpPr/>
          <p:nvPr/>
        </p:nvSpPr>
        <p:spPr>
          <a:xfrm>
            <a:off x="6871475" y="2679675"/>
            <a:ext cx="92700" cy="1206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5d4161d09e_0_51"/>
          <p:cNvSpPr/>
          <p:nvPr/>
        </p:nvSpPr>
        <p:spPr>
          <a:xfrm>
            <a:off x="7056725" y="2894775"/>
            <a:ext cx="133800" cy="1206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5d4161d09e_0_51"/>
          <p:cNvSpPr/>
          <p:nvPr/>
        </p:nvSpPr>
        <p:spPr>
          <a:xfrm flipH="1" rot="10800000">
            <a:off x="9730875" y="3815150"/>
            <a:ext cx="147600" cy="13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5d4161d09e_0_51"/>
          <p:cNvSpPr txBox="1"/>
          <p:nvPr/>
        </p:nvSpPr>
        <p:spPr>
          <a:xfrm>
            <a:off x="2117625" y="1690825"/>
            <a:ext cx="25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Horse Genome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5d4161d09e_0_51"/>
          <p:cNvSpPr txBox="1"/>
          <p:nvPr/>
        </p:nvSpPr>
        <p:spPr>
          <a:xfrm>
            <a:off x="6372425" y="1690825"/>
            <a:ext cx="4630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Donkey Genome aligned to Horse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b56a98614_1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Let’s see if you can figure it out!</a:t>
            </a:r>
            <a:endParaRPr/>
          </a:p>
        </p:txBody>
      </p:sp>
      <p:pic>
        <p:nvPicPr>
          <p:cNvPr id="148" name="Google Shape;148;g15b56a98614_1_19"/>
          <p:cNvPicPr preferRelativeResize="0"/>
          <p:nvPr/>
        </p:nvPicPr>
        <p:blipFill rotWithShape="1">
          <a:blip r:embed="rId3">
            <a:alphaModFix/>
          </a:blip>
          <a:srcRect b="9581" l="2475" r="54987" t="15500"/>
          <a:stretch/>
        </p:blipFill>
        <p:spPr>
          <a:xfrm>
            <a:off x="3477025" y="2810414"/>
            <a:ext cx="2043850" cy="202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5b56a98614_1_19"/>
          <p:cNvPicPr preferRelativeResize="0"/>
          <p:nvPr/>
        </p:nvPicPr>
        <p:blipFill rotWithShape="1">
          <a:blip r:embed="rId4">
            <a:alphaModFix/>
          </a:blip>
          <a:srcRect b="9401" l="2534" r="54869" t="14954"/>
          <a:stretch/>
        </p:blipFill>
        <p:spPr>
          <a:xfrm>
            <a:off x="6247375" y="2801913"/>
            <a:ext cx="2043850" cy="204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5b56a98614_1_19"/>
          <p:cNvPicPr preferRelativeResize="0"/>
          <p:nvPr/>
        </p:nvPicPr>
        <p:blipFill rotWithShape="1">
          <a:blip r:embed="rId5">
            <a:alphaModFix/>
          </a:blip>
          <a:srcRect b="9410" l="2549" r="55027" t="15247"/>
          <a:stretch/>
        </p:blipFill>
        <p:spPr>
          <a:xfrm>
            <a:off x="9017725" y="2801903"/>
            <a:ext cx="2043826" cy="204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5b56a98614_1_19"/>
          <p:cNvSpPr txBox="1"/>
          <p:nvPr/>
        </p:nvSpPr>
        <p:spPr>
          <a:xfrm>
            <a:off x="3283350" y="5396350"/>
            <a:ext cx="243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Mountain Zebra Zakota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5b56a98614_1_19"/>
          <p:cNvSpPr txBox="1"/>
          <p:nvPr/>
        </p:nvSpPr>
        <p:spPr>
          <a:xfrm>
            <a:off x="6057475" y="5396350"/>
            <a:ext cx="258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Grant’s Zebra Zena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5b56a98614_1_19"/>
          <p:cNvSpPr txBox="1"/>
          <p:nvPr/>
        </p:nvSpPr>
        <p:spPr>
          <a:xfrm>
            <a:off x="8645875" y="5396350"/>
            <a:ext cx="306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Grevy’s Zebra Zoatira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15b56a98614_1_19"/>
          <p:cNvPicPr preferRelativeResize="0"/>
          <p:nvPr/>
        </p:nvPicPr>
        <p:blipFill rotWithShape="1">
          <a:blip r:embed="rId6">
            <a:alphaModFix/>
          </a:blip>
          <a:srcRect b="10751" l="2735" r="55988" t="15895"/>
          <a:stretch/>
        </p:blipFill>
        <p:spPr>
          <a:xfrm>
            <a:off x="706700" y="2801250"/>
            <a:ext cx="2025470" cy="20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5b56a98614_1_19"/>
          <p:cNvSpPr txBox="1"/>
          <p:nvPr/>
        </p:nvSpPr>
        <p:spPr>
          <a:xfrm>
            <a:off x="509225" y="5611900"/>
            <a:ext cx="24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Horse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5b56a98614_1_19"/>
          <p:cNvSpPr/>
          <p:nvPr/>
        </p:nvSpPr>
        <p:spPr>
          <a:xfrm>
            <a:off x="3570925" y="3875250"/>
            <a:ext cx="193800" cy="1878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5b56a98614_1_19"/>
          <p:cNvSpPr/>
          <p:nvPr/>
        </p:nvSpPr>
        <p:spPr>
          <a:xfrm>
            <a:off x="9113450" y="3875250"/>
            <a:ext cx="193800" cy="1878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5b56a98614_1_19"/>
          <p:cNvSpPr/>
          <p:nvPr/>
        </p:nvSpPr>
        <p:spPr>
          <a:xfrm>
            <a:off x="6342175" y="3875250"/>
            <a:ext cx="193800" cy="1878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5b56a98614_1_19"/>
          <p:cNvSpPr/>
          <p:nvPr/>
        </p:nvSpPr>
        <p:spPr>
          <a:xfrm>
            <a:off x="9307250" y="4665125"/>
            <a:ext cx="251700" cy="11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15b56a98614_1_19"/>
          <p:cNvSpPr/>
          <p:nvPr/>
        </p:nvSpPr>
        <p:spPr>
          <a:xfrm>
            <a:off x="6535850" y="4671800"/>
            <a:ext cx="251700" cy="11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5b56a98614_1_19"/>
          <p:cNvSpPr/>
          <p:nvPr/>
        </p:nvSpPr>
        <p:spPr>
          <a:xfrm>
            <a:off x="3744650" y="4665125"/>
            <a:ext cx="251700" cy="11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g15b56a98614_1_19"/>
          <p:cNvCxnSpPr>
            <a:endCxn id="150" idx="0"/>
          </p:cNvCxnSpPr>
          <p:nvPr/>
        </p:nvCxnSpPr>
        <p:spPr>
          <a:xfrm flipH="1" rot="10800000">
            <a:off x="7292538" y="2801903"/>
            <a:ext cx="2747100" cy="4800"/>
          </a:xfrm>
          <a:prstGeom prst="bentConnector4">
            <a:avLst>
              <a:gd fmla="val 426" name="adj1"/>
              <a:gd fmla="val 506093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g15b56a98614_1_19"/>
          <p:cNvCxnSpPr/>
          <p:nvPr/>
        </p:nvCxnSpPr>
        <p:spPr>
          <a:xfrm flipH="1" rot="10800000">
            <a:off x="4485875" y="2137150"/>
            <a:ext cx="4298100" cy="704700"/>
          </a:xfrm>
          <a:prstGeom prst="bentConnector3">
            <a:avLst>
              <a:gd fmla="val 2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g15b56a98614_1_19"/>
          <p:cNvCxnSpPr/>
          <p:nvPr/>
        </p:nvCxnSpPr>
        <p:spPr>
          <a:xfrm>
            <a:off x="8783875" y="2137250"/>
            <a:ext cx="0" cy="4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g15b56a98614_1_19"/>
          <p:cNvCxnSpPr/>
          <p:nvPr/>
        </p:nvCxnSpPr>
        <p:spPr>
          <a:xfrm flipH="1" rot="10800000">
            <a:off x="1737975" y="1702625"/>
            <a:ext cx="5061300" cy="1104000"/>
          </a:xfrm>
          <a:prstGeom prst="bentConnector3">
            <a:avLst>
              <a:gd fmla="val 2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g15b56a98614_1_19"/>
          <p:cNvCxnSpPr/>
          <p:nvPr/>
        </p:nvCxnSpPr>
        <p:spPr>
          <a:xfrm>
            <a:off x="6799275" y="1702625"/>
            <a:ext cx="0" cy="4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g15b56a98614_1_19"/>
          <p:cNvCxnSpPr/>
          <p:nvPr/>
        </p:nvCxnSpPr>
        <p:spPr>
          <a:xfrm flipH="1">
            <a:off x="3921600" y="1432675"/>
            <a:ext cx="60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g15b56a98614_1_19"/>
          <p:cNvSpPr/>
          <p:nvPr/>
        </p:nvSpPr>
        <p:spPr>
          <a:xfrm>
            <a:off x="3842400" y="3157375"/>
            <a:ext cx="79200" cy="6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5b56a98614_1_19"/>
          <p:cNvSpPr/>
          <p:nvPr/>
        </p:nvSpPr>
        <p:spPr>
          <a:xfrm>
            <a:off x="6595325" y="3157375"/>
            <a:ext cx="79200" cy="6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5b56a98614_1_19"/>
          <p:cNvSpPr/>
          <p:nvPr/>
        </p:nvSpPr>
        <p:spPr>
          <a:xfrm>
            <a:off x="9372725" y="3157375"/>
            <a:ext cx="79200" cy="6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So, how do we automate this?</a:t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919650" y="2474925"/>
            <a:ext cx="5090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Breaks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Fusions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character matrix and reconstruct phylogeny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3">
            <a:alphaModFix/>
          </a:blip>
          <a:srcRect b="9581" l="2475" r="54984" t="15500"/>
          <a:stretch/>
        </p:blipFill>
        <p:spPr>
          <a:xfrm>
            <a:off x="6771375" y="1790775"/>
            <a:ext cx="4471349" cy="43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"/>
          <p:cNvSpPr/>
          <p:nvPr/>
        </p:nvSpPr>
        <p:spPr>
          <a:xfrm>
            <a:off x="7409909" y="2196298"/>
            <a:ext cx="130500" cy="11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"/>
          <p:cNvSpPr/>
          <p:nvPr/>
        </p:nvSpPr>
        <p:spPr>
          <a:xfrm>
            <a:off x="9217523" y="2062797"/>
            <a:ext cx="243300" cy="248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7189047" y="2161272"/>
            <a:ext cx="90300" cy="1149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7369805" y="2360022"/>
            <a:ext cx="130500" cy="1149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624827" y="5390952"/>
            <a:ext cx="951000" cy="61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2022-09-14T20:07:00Z</dcterms:created>
  <dc:creator>Dudchenko, Olga</dc:creator>
</cp:coreProperties>
</file>